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34"/>
  </p:notesMasterIdLst>
  <p:handoutMasterIdLst>
    <p:handoutMasterId r:id="rId35"/>
  </p:handoutMasterIdLst>
  <p:sldIdLst>
    <p:sldId id="372" r:id="rId2"/>
    <p:sldId id="570" r:id="rId3"/>
    <p:sldId id="436" r:id="rId4"/>
    <p:sldId id="571" r:id="rId5"/>
    <p:sldId id="360" r:id="rId6"/>
    <p:sldId id="568" r:id="rId7"/>
    <p:sldId id="505" r:id="rId8"/>
    <p:sldId id="309" r:id="rId9"/>
    <p:sldId id="428" r:id="rId10"/>
    <p:sldId id="429" r:id="rId11"/>
    <p:sldId id="311" r:id="rId12"/>
    <p:sldId id="299" r:id="rId13"/>
    <p:sldId id="569" r:id="rId14"/>
    <p:sldId id="376" r:id="rId15"/>
    <p:sldId id="315" r:id="rId16"/>
    <p:sldId id="359" r:id="rId17"/>
    <p:sldId id="509" r:id="rId18"/>
    <p:sldId id="345" r:id="rId19"/>
    <p:sldId id="433" r:id="rId20"/>
    <p:sldId id="506" r:id="rId21"/>
    <p:sldId id="567" r:id="rId22"/>
    <p:sldId id="565" r:id="rId23"/>
    <p:sldId id="566" r:id="rId24"/>
    <p:sldId id="377" r:id="rId25"/>
    <p:sldId id="337" r:id="rId26"/>
    <p:sldId id="313" r:id="rId27"/>
    <p:sldId id="305" r:id="rId28"/>
    <p:sldId id="314" r:id="rId29"/>
    <p:sldId id="369" r:id="rId30"/>
    <p:sldId id="504" r:id="rId31"/>
    <p:sldId id="510" r:id="rId32"/>
    <p:sldId id="512" r:id="rId33"/>
  </p:sldIdLst>
  <p:sldSz cx="9144000" cy="6858000" type="screen4x3"/>
  <p:notesSz cx="7102475" cy="10234613"/>
  <p:custDataLst>
    <p:tags r:id="rId3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MC514 Sistemas Operacionais: Teoria e Prática" id="{48A2F204-8782-4EAC-A710-589230C3A683}">
          <p14:sldIdLst>
            <p14:sldId id="372"/>
          </p14:sldIdLst>
        </p14:section>
        <p14:section name="Professor" id="{E0D0E29B-ABEC-4A52-A3E7-DB620DCB9D33}">
          <p14:sldIdLst>
            <p14:sldId id="570"/>
            <p14:sldId id="436"/>
          </p14:sldIdLst>
        </p14:section>
        <p14:section name="A disciplina" id="{CDE166D5-2736-5B40-BEFD-30600CA6D717}">
          <p14:sldIdLst>
            <p14:sldId id="571"/>
            <p14:sldId id="360"/>
            <p14:sldId id="568"/>
          </p14:sldIdLst>
        </p14:section>
        <p14:section name="Avaliação" id="{A227D1B9-DF2E-8F46-AAA5-33E6C3D60679}">
          <p14:sldIdLst>
            <p14:sldId id="505"/>
            <p14:sldId id="309"/>
            <p14:sldId id="428"/>
            <p14:sldId id="429"/>
            <p14:sldId id="311"/>
            <p14:sldId id="299"/>
            <p14:sldId id="569"/>
          </p14:sldIdLst>
        </p14:section>
        <p14:section name="Bibliografia" id="{2A992A66-E738-1347-8F02-E9B251CC1579}">
          <p14:sldIdLst>
            <p14:sldId id="376"/>
            <p14:sldId id="315"/>
            <p14:sldId id="359"/>
            <p14:sldId id="509"/>
            <p14:sldId id="345"/>
            <p14:sldId id="433"/>
            <p14:sldId id="506"/>
          </p14:sldIdLst>
        </p14:section>
        <p14:section name="Plataformas" id="{1488EB59-38FE-BB47-9038-5D61777BBFDF}">
          <p14:sldIdLst>
            <p14:sldId id="567"/>
            <p14:sldId id="565"/>
            <p14:sldId id="566"/>
          </p14:sldIdLst>
        </p14:section>
        <p14:section name="Diversos" id="{4205713C-D102-854E-9BB1-1002B0A949B5}">
          <p14:sldIdLst>
            <p14:sldId id="377"/>
            <p14:sldId id="337"/>
            <p14:sldId id="313"/>
            <p14:sldId id="305"/>
            <p14:sldId id="314"/>
            <p14:sldId id="369"/>
            <p14:sldId id="504"/>
            <p14:sldId id="51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4" pos="476" userDrawn="1">
          <p15:clr>
            <a:srgbClr val="A4A3A4"/>
          </p15:clr>
        </p15:guide>
        <p15:guide id="5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2F"/>
    <a:srgbClr val="FFB511"/>
    <a:srgbClr val="E5B700"/>
    <a:srgbClr val="499EEC"/>
    <a:srgbClr val="E67914"/>
    <a:srgbClr val="61B645"/>
    <a:srgbClr val="4372C4"/>
    <a:srgbClr val="EE7D31"/>
    <a:srgbClr val="5B9BD6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98" autoAdjust="0"/>
    <p:restoredTop sz="93726" autoAdjust="0"/>
  </p:normalViewPr>
  <p:slideViewPr>
    <p:cSldViewPr snapToGrid="0">
      <p:cViewPr varScale="1">
        <p:scale>
          <a:sx n="72" d="100"/>
          <a:sy n="72" d="100"/>
        </p:scale>
        <p:origin x="216" y="3216"/>
      </p:cViewPr>
      <p:guideLst>
        <p:guide orient="horz" pos="3498"/>
        <p:guide pos="476"/>
        <p:guide pos="2980"/>
      </p:guideLst>
    </p:cSldViewPr>
  </p:slideViewPr>
  <p:outlineViewPr>
    <p:cViewPr>
      <p:scale>
        <a:sx n="33" d="100"/>
        <a:sy n="33" d="100"/>
      </p:scale>
      <p:origin x="0" y="-6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-6760"/>
    </p:cViewPr>
  </p:sorterViewPr>
  <p:notesViewPr>
    <p:cSldViewPr snapToGrid="0">
      <p:cViewPr varScale="1">
        <p:scale>
          <a:sx n="50" d="100"/>
          <a:sy n="50" d="100"/>
        </p:scale>
        <p:origin x="-1074" y="-114"/>
      </p:cViewPr>
      <p:guideLst>
        <p:guide orient="horz" pos="3224"/>
        <p:guide pos="2237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>
                <a:latin typeface="Calibri Light"/>
              </a:rPr>
              <a:t>MC514 </a:t>
            </a:r>
            <a:r>
              <a:rPr lang="en-US" dirty="0" err="1">
                <a:latin typeface="Calibri Light"/>
              </a:rPr>
              <a:t>Sistemas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Operacionais</a:t>
            </a:r>
            <a:r>
              <a:rPr lang="en-US" dirty="0">
                <a:latin typeface="Calibri Light"/>
              </a:rPr>
              <a:t>: </a:t>
            </a:r>
            <a:r>
              <a:rPr lang="en-US" dirty="0" err="1">
                <a:latin typeface="Calibri Light"/>
              </a:rPr>
              <a:t>Teoria</a:t>
            </a:r>
            <a:r>
              <a:rPr lang="en-US" dirty="0">
                <a:latin typeface="Calibri Light"/>
              </a:rPr>
              <a:t> e </a:t>
            </a:r>
            <a:r>
              <a:rPr lang="en-US" dirty="0" err="1">
                <a:latin typeface="Calibri Light"/>
              </a:rPr>
              <a:t>Prática</a:t>
            </a:r>
            <a:endParaRPr lang="en-US" dirty="0">
              <a:latin typeface="Calibri Light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60863" y="0"/>
            <a:ext cx="2740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pt-BR" dirty="0">
                <a:latin typeface="Calibri Light"/>
              </a:rPr>
              <a:t>IC/Unicamp, 2º semestre de 2007</a:t>
            </a:r>
            <a:endParaRPr lang="en-US" dirty="0">
              <a:latin typeface="Calibri Light"/>
            </a:endParaRP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03C4D838-0443-46DF-B524-711DA4B19DBC}" type="slidenum">
              <a:rPr lang="en-US">
                <a:latin typeface="Calibri Light"/>
              </a:rPr>
              <a:pPr>
                <a:defRPr/>
              </a:pPr>
              <a:t>‹#›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65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MC514 Sistemas Operacionais: Teoria e Prática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IC/Unicamp, 2º semestre de 2007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00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72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44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8A7D-2C9B-431B-8A6B-74191BDCF24E}" type="slidenum">
              <a:rPr lang="pt-BR"/>
              <a:pPr/>
              <a:t>11</a:t>
            </a:fld>
            <a:endParaRPr lang="pt-BR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12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0923D-BE36-41D5-A997-AB292C14A7B2}" type="slidenum">
              <a:rPr lang="pt-BR"/>
              <a:pPr/>
              <a:t>12</a:t>
            </a:fld>
            <a:endParaRPr lang="pt-BR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10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13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76ADC8-7EE2-4682-8AA7-59C7BED91B5A}" type="slidenum">
              <a:rPr lang="pt-BR"/>
              <a:pPr/>
              <a:t>15</a:t>
            </a:fld>
            <a:endParaRPr lang="pt-BR"/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1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16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58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17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18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19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135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70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29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01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68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33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6606D6-5DE2-44CC-AF7D-7CF2A7589F54}" type="slidenum">
              <a:rPr lang="pt-BR"/>
              <a:pPr/>
              <a:t>26</a:t>
            </a:fld>
            <a:endParaRPr lang="pt-BR"/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213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57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CB0D63-B633-4929-9185-C9D74A504314}" type="slidenum">
              <a:rPr lang="pt-BR"/>
              <a:pPr/>
              <a:t>27</a:t>
            </a:fld>
            <a:endParaRPr lang="pt-BR"/>
          </a:p>
        </p:txBody>
      </p:sp>
      <p:sp>
        <p:nvSpPr>
          <p:cNvPr id="757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144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B38395-0F26-4F9B-84B5-9500C9279F65}" type="slidenum">
              <a:rPr lang="pt-BR"/>
              <a:pPr/>
              <a:t>28</a:t>
            </a:fld>
            <a:endParaRPr lang="pt-BR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54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159BAD-39C4-486E-A08F-6FFECDB83FF9}" type="slidenum">
              <a:rPr lang="pt-BR"/>
              <a:pPr/>
              <a:t>29</a:t>
            </a:fld>
            <a:endParaRPr lang="pt-BR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041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792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83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03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32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94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26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5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AA30-2FF9-4F14-AFB9-FBFD9FC873BB}" type="slidenum">
              <a:rPr lang="pt-BR"/>
              <a:pPr/>
              <a:t>8</a:t>
            </a:fld>
            <a:endParaRPr lang="pt-BR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55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09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"/>
          <p:cNvCxnSpPr/>
          <p:nvPr/>
        </p:nvCxnSpPr>
        <p:spPr>
          <a:xfrm>
            <a:off x="431800" y="3429000"/>
            <a:ext cx="8280400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2017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30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31801" y="3618853"/>
            <a:ext cx="8280400" cy="11697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324" b="0" i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spc="-300" noProof="0" dirty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400" noProof="0" smtClean="0"/>
            </a:lvl1pPr>
            <a:lvl2pPr marL="536397" indent="-269784">
              <a:lnSpc>
                <a:spcPct val="100000"/>
              </a:lnSpc>
              <a:spcBef>
                <a:spcPts val="300"/>
              </a:spcBef>
              <a:buSzPct val="100000"/>
              <a:defRPr lang="en-US" sz="24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82650" indent="-342900">
              <a:lnSpc>
                <a:spcPct val="100000"/>
              </a:lnSpc>
              <a:spcBef>
                <a:spcPts val="300"/>
              </a:spcBef>
              <a:buSzPct val="100000"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536397" lvl="1" indent="-269784" algn="l" defTabSz="914047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711200" lvl="2" indent="-171450" algn="l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3pPr marL="711200" indent="-171450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b="0" i="0" noProof="0" dirty="0">
                <a:latin typeface="Myriad Pro Light Condensed" panose="020B0406030403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b="0" i="0" dirty="0">
                <a:latin typeface="Myriad Pro Light Condensed" panose="020B0406030403020204" pitchFamily="34" charset="0"/>
              </a:rPr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0" i="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809749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329700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>
                <a:latin typeface="+mn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726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454025" indent="-454025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b="0" i="0" noProof="0" dirty="0">
                <a:solidFill>
                  <a:srgbClr val="EBEBEB"/>
                </a:solidFill>
                <a:latin typeface="+mj-lt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 dirty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 dirty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8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8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3pPr marL="801688" indent="-261938">
              <a:tabLst/>
              <a:defRPr/>
            </a:lvl3pPr>
            <a:lvl4pPr marL="454025" indent="-450850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279400"/>
            <a:ext cx="8280400" cy="6210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/>
            </a:lvl1pPr>
            <a:lvl2pPr marL="838113" indent="-571500" algn="ctr">
              <a:buFont typeface="Wingdings" pitchFamily="2" charset="2"/>
              <a:buChar char="§"/>
              <a:defRPr sz="3600"/>
            </a:lvl2pPr>
            <a:lvl3pPr marL="996950" indent="-457200" algn="ctr">
              <a:buFont typeface="Wingdings" pitchFamily="2" charset="2"/>
              <a:buChar char="§"/>
              <a:tabLst/>
              <a:defRPr sz="3200"/>
            </a:lvl3pPr>
            <a:lvl4pPr marL="3175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54" r:id="rId2"/>
    <p:sldLayoutId id="2147484137" r:id="rId3"/>
    <p:sldLayoutId id="2147484138" r:id="rId4"/>
    <p:sldLayoutId id="2147484139" r:id="rId5"/>
    <p:sldLayoutId id="2147484140" r:id="rId6"/>
    <p:sldLayoutId id="2147484155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000" b="0" i="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Roboto Condensed Light" charset="0"/>
          <a:cs typeface="Roboto Condensed Light" charset="0"/>
        </a:defRPr>
      </a:lvl1pPr>
    </p:titleStyle>
    <p:bodyStyle>
      <a:lvl1pPr marL="270000" indent="-270000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40000" indent="-269784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00100" indent="-26035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sz="20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454025" indent="-45085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-50" baseline="0" noProof="0" dirty="0" smtClean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4pPr>
      <a:lvl5pPr marL="711200" indent="-442913" algn="l" defTabSz="91404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pt-BR" sz="2000" b="0" i="0" kern="1200" spc="-50" baseline="0" noProof="0" dirty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5pPr>
      <a:lvl6pPr marL="990000" indent="-540000" algn="l" defTabSz="91404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sz="2000" b="0" i="0" kern="1200">
          <a:solidFill>
            <a:schemeClr val="tx1"/>
          </a:solidFill>
          <a:latin typeface="Fira Code" charset="0"/>
          <a:ea typeface="Fira Code" charset="0"/>
          <a:cs typeface="Fira Code" charset="0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9" orient="horz" pos="1140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3" orient="horz" pos="913">
          <p15:clr>
            <a:srgbClr val="F26B43"/>
          </p15:clr>
        </p15:guide>
        <p15:guide id="54" pos="5488" userDrawn="1">
          <p15:clr>
            <a:srgbClr val="F26B43"/>
          </p15:clr>
        </p15:guide>
        <p15:guide id="55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omputer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30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Apresentação</a:t>
            </a:r>
            <a:r>
              <a:rPr lang="en-US" sz="66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 da </a:t>
            </a:r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disciplina</a:t>
            </a:r>
            <a:endParaRPr lang="en-US" sz="6600" dirty="0">
              <a:latin typeface="Myriad Pro Light Condensed" charset="0"/>
              <a:ea typeface="Myriad Pro Light Condensed" charset="0"/>
              <a:cs typeface="Myriad Pro Light Condensed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T00</a:t>
            </a:r>
          </a:p>
        </p:txBody>
      </p:sp>
    </p:spTree>
    <p:extLst>
      <p:ext uri="{BB962C8B-B14F-4D97-AF65-F5344CB8AC3E}">
        <p14:creationId xmlns:p14="http://schemas.microsoft.com/office/powerpoint/2010/main" val="5212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</p:spPr>
            <p:txBody>
              <a:bodyPr>
                <a:normAutofit/>
              </a:bodyPr>
              <a:lstStyle/>
              <a:p>
                <a:r>
                  <a:rPr lang="pt-BR" spc="-50" dirty="0"/>
                  <a:t>Questão com quatro alternativas, sendo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pc="-50" dirty="0"/>
                  <a:t> e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pc="-50" dirty="0"/>
                  <a:t> corretas.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  <a:blipFill rotWithShape="0">
                <a:blip r:embed="rId3"/>
                <a:stretch>
                  <a:fillRect l="-1988" t="-20455" b="-19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/>
                            <a:t>Nenhuma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 </a:t>
                          </a:r>
                          <a:r>
                            <a:rPr lang="en-US" sz="1800" dirty="0" err="1"/>
                            <a:t>duas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60" dirty="0"/>
                            <a:t>Usa-se a </a:t>
                          </a:r>
                          <a:r>
                            <a:rPr lang="en-US" sz="1800" spc="-60" dirty="0" err="1"/>
                            <a:t>pior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combinação</a:t>
                          </a:r>
                          <a:r>
                            <a:rPr lang="en-US" sz="1800" spc="-60" baseline="0" dirty="0"/>
                            <a:t> de </a:t>
                          </a:r>
                          <a:r>
                            <a:rPr lang="en-US" sz="1800" spc="-60" baseline="0" dirty="0" err="1"/>
                            <a:t>duas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alternativas</a:t>
                          </a:r>
                          <a:r>
                            <a:rPr lang="en-US" sz="1800" spc="-60" baseline="0" dirty="0"/>
                            <a:t>. </a:t>
                          </a:r>
                          <a:r>
                            <a:rPr lang="en-US" sz="1800" spc="-60" baseline="0" dirty="0" err="1"/>
                            <a:t>Neste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caso</a:t>
                          </a:r>
                          <a:r>
                            <a:rPr lang="en-US" sz="1800" spc="-6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𝐴𝐶</m:t>
                              </m:r>
                            </m:oMath>
                          </a14:m>
                          <a:r>
                            <a:rPr lang="pt-BR" sz="1800" spc="-60" dirty="0"/>
                            <a:t> ou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𝐵𝐶</m:t>
                              </m:r>
                            </m:oMath>
                          </a14:m>
                          <a:r>
                            <a:rPr lang="pt-BR" sz="1800" spc="-6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𝐴𝐵𝐶𝐷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100000" r="-680473" b="-6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02439" r="-680473" b="-5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98795" r="-680473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 smtClean="0"/>
                            <a:t>Nenhuma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alternativa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</a:t>
                          </a:r>
                          <a:endParaRPr lang="pt-BR" sz="1800" dirty="0" smtClean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403659" r="-680473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Uma de </a:t>
                          </a:r>
                          <a:r>
                            <a:rPr lang="en-US" sz="1800" dirty="0" err="1" smtClean="0"/>
                            <a:t>duas</a:t>
                          </a:r>
                          <a:r>
                            <a:rPr lang="en-US" sz="1800" dirty="0" smtClean="0"/>
                            <a:t> </a:t>
                          </a:r>
                          <a:r>
                            <a:rPr lang="en-US" sz="1800" dirty="0" err="1" smtClean="0"/>
                            <a:t>alternativas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03659" r="-680473" b="-2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03659" r="-392" b="-2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96386" r="-680473" b="-10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96386" r="-392" b="-106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704878" r="-68047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704878" r="-392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20" dirty="0" err="1"/>
              <a:t>Exemplo</a:t>
            </a:r>
            <a:r>
              <a:rPr lang="en-US" sz="3200" spc="-120" dirty="0"/>
              <a:t> de </a:t>
            </a:r>
            <a:r>
              <a:rPr lang="en-US" sz="3200" spc="-120" dirty="0" err="1"/>
              <a:t>correção</a:t>
            </a:r>
            <a:r>
              <a:rPr lang="en-US" sz="3200" spc="-120" dirty="0"/>
              <a:t> de </a:t>
            </a:r>
            <a:r>
              <a:rPr lang="en-US" sz="3200" spc="-120" dirty="0" err="1"/>
              <a:t>questão</a:t>
            </a:r>
            <a:r>
              <a:rPr lang="en-US" sz="3200" spc="-120" dirty="0"/>
              <a:t> de </a:t>
            </a:r>
            <a:r>
              <a:rPr lang="en-US" sz="3200" spc="-120" dirty="0" err="1"/>
              <a:t>resposta</a:t>
            </a:r>
            <a:r>
              <a:rPr lang="en-US" sz="3200" spc="-120" dirty="0"/>
              <a:t> </a:t>
            </a:r>
            <a:r>
              <a:rPr lang="en-US" sz="3200" spc="-120" dirty="0" err="1"/>
              <a:t>múltipla</a:t>
            </a:r>
            <a:endParaRPr lang="pt-BR" sz="3200" spc="-12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1800" y="5658234"/>
            <a:ext cx="8280400" cy="8314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800" y="5161145"/>
            <a:ext cx="8280400" cy="132855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800" y="4664056"/>
            <a:ext cx="8280400" cy="18256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00" y="4166966"/>
            <a:ext cx="8280400" cy="232273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669876"/>
            <a:ext cx="8280400" cy="281982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154375"/>
            <a:ext cx="8280400" cy="33353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2638873"/>
            <a:ext cx="8280400" cy="385082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das notas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6795" name="Rectangle 11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média das provas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pt-BR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Condição necessária para realizar o exame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2.5≤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dirty="0"/>
                  <a:t>, você poderá fazer o Exame.</a:t>
                </a:r>
              </a:p>
              <a:p>
                <a:pPr lvl="1"/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pt-BR" dirty="0"/>
                  <a:t> a nota do Exame.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nota final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lang="pt-BR" spc="-50" dirty="0"/>
                  <a:t>Se </a:t>
                </a:r>
                <a14:m>
                  <m:oMath xmlns:m="http://schemas.openxmlformats.org/officeDocument/2006/math">
                    <m:r>
                      <a:rPr lang="pt-BR" spc="-50">
                        <a:latin typeface="Cambria Math" charset="0"/>
                      </a:rPr>
                      <m:t>2.5≤</m:t>
                    </m:r>
                    <m:r>
                      <a:rPr lang="pt-BR" spc="-50">
                        <a:latin typeface="Cambria Math" charset="0"/>
                      </a:rPr>
                      <m:t>𝑀</m:t>
                    </m:r>
                    <m:r>
                      <a:rPr lang="pt-BR" spc="-5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spc="-50" dirty="0"/>
                  <a:t> e você tiver feito o Exame, </a:t>
                </a:r>
                <a14:m>
                  <m:oMath xmlns:m="http://schemas.openxmlformats.org/officeDocument/2006/math">
                    <m:r>
                      <a:rPr lang="pt-BR" spc="-50" smtClean="0">
                        <a:latin typeface="Cambria Math" charset="0"/>
                      </a:rPr>
                      <m:t>𝐹</m:t>
                    </m:r>
                    <m:r>
                      <a:rPr lang="pt-BR" spc="-5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pt-BR" i="1" spc="-5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pc="-5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 spc="-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pc="-50" smtClean="0">
                                <a:latin typeface="Cambria Math" charset="0"/>
                              </a:rPr>
                              <m:t>5.0, </m:t>
                            </m:r>
                            <m:f>
                              <m:fPr>
                                <m:ctrlPr>
                                  <a:rPr lang="mr-IN" i="1" spc="-5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spc="-50" dirty="0"/>
              </a:p>
              <a:p>
                <a:pPr lvl="1"/>
                <a:r>
                  <a:rPr lang="pt-BR" dirty="0"/>
                  <a:t>Em todos os outros casos,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𝐹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  <m:r>
                      <a:rPr lang="en-US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≥5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você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passou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!</a:t>
                </a:r>
              </a:p>
            </p:txBody>
          </p:sp>
        </mc:Choice>
        <mc:Fallback>
          <p:sp>
            <p:nvSpPr>
              <p:cNvPr id="246795" name="Rectangl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  <a:blipFill>
                <a:blip r:embed="rId3"/>
                <a:stretch>
                  <a:fillRect l="-1892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e Horários das Provas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Cambria" charset="0"/>
                                    <a:cs typeface="Cambria" charset="0"/>
                                  </a:rPr>
                                  <m:t>𝐸𝑥𝑎𝑚𝑒</m:t>
                                </m:r>
                              </m:oMath>
                            </m:oMathPara>
                          </a14:m>
                          <a:endParaRPr lang="pt-BR" sz="3600" b="0" i="1" u="none" strike="noStrike" dirty="0">
                            <a:effectLst/>
                            <a:latin typeface="Cambria" charset="0"/>
                            <a:ea typeface="Cambria" charset="0"/>
                            <a:cs typeface="Cambria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100000" r="-319231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202941" r="-319231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302941" r="-319231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EAD-18AC-AB43-B85A-6FFE81A1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C940-7311-9946-AE63-178A8701BE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 Material de </a:t>
            </a:r>
            <a:r>
              <a:rPr lang="en-US" dirty="0" err="1"/>
              <a:t>Apoio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noGitHub</a:t>
            </a:r>
            <a:r>
              <a:rPr lang="en-US" dirty="0"/>
              <a:t> </a:t>
            </a:r>
            <a:r>
              <a:rPr lang="en-US" dirty="0" err="1"/>
              <a:t>incluirá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de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sugeridas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extra-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  <a:p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cobrados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entrarão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do </a:t>
            </a:r>
            <a:r>
              <a:rPr lang="en-US" dirty="0" err="1"/>
              <a:t>aluno</a:t>
            </a:r>
            <a:r>
              <a:rPr lang="en-US" dirty="0"/>
              <a:t>. </a:t>
            </a:r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gabaritos</a:t>
            </a:r>
            <a:r>
              <a:rPr lang="en-US" dirty="0"/>
              <a:t> </a:t>
            </a:r>
            <a:r>
              <a:rPr lang="en-US" dirty="0" err="1"/>
              <a:t>divulgados</a:t>
            </a:r>
            <a:r>
              <a:rPr lang="en-US" dirty="0"/>
              <a:t>. </a:t>
            </a:r>
          </a:p>
          <a:p>
            <a:r>
              <a:rPr lang="en-US" dirty="0" err="1"/>
              <a:t>Dúvidas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poderão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solucionadas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horários</a:t>
            </a:r>
            <a:r>
              <a:rPr lang="en-US" dirty="0"/>
              <a:t> de </a:t>
            </a:r>
            <a:r>
              <a:rPr lang="en-US" dirty="0" err="1"/>
              <a:t>atendimento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2E3C2-2C8E-C745-B3C8-85F806C3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Livro-texto</a:t>
            </a:r>
            <a:endParaRPr 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O conteúdo da disciplina é clássico, o que dispensa um livro-texto específico.</a:t>
            </a:r>
          </a:p>
          <a:p>
            <a:r>
              <a:rPr lang="pt-BR" dirty="0"/>
              <a:t>Alguns dos melhores textos hoje disponíveis estão indicados nos próximos slides.</a:t>
            </a:r>
          </a:p>
          <a:p>
            <a:r>
              <a:rPr lang="pt-BR" dirty="0"/>
              <a:t>Esses e vários outros títulos encontram-se também nas bibliotecas da Unicamp. </a:t>
            </a:r>
          </a:p>
          <a:p>
            <a:r>
              <a:rPr lang="pt-BR" dirty="0"/>
              <a:t>Além dos sites de apoio dos livros indicados, há vários links na rede para bons tutoriais e textos de referência gratuitos.</a:t>
            </a:r>
          </a:p>
          <a:p>
            <a:pPr lvl="1"/>
            <a:r>
              <a:rPr lang="pt-BR" dirty="0">
                <a:hlinkClick r:id="rId3"/>
              </a:rPr>
              <a:t>www.acm.org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www.computer.org</a:t>
            </a:r>
            <a:r>
              <a:rPr lang="pt-BR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27" y="1989138"/>
            <a:ext cx="2493373" cy="32400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1800" y="1989138"/>
            <a:ext cx="5613475" cy="3240087"/>
            <a:chOff x="431800" y="1989138"/>
            <a:chExt cx="5613475" cy="3240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34087" r="34333" b="10000"/>
            <a:stretch/>
          </p:blipFill>
          <p:spPr>
            <a:xfrm>
              <a:off x="431800" y="1989138"/>
              <a:ext cx="2165524" cy="32400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876" y="1989138"/>
              <a:ext cx="3274399" cy="324008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28448" y="5317035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http://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pages.cs.wisc.edu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/~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remzi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/OSTEP/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1" y="1952625"/>
            <a:ext cx="2259559" cy="32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1952625"/>
            <a:ext cx="236344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63" y="1952625"/>
            <a:ext cx="24413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2" y="1952623"/>
            <a:ext cx="2426721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31" y="1952623"/>
            <a:ext cx="2402069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58" y="1952623"/>
            <a:ext cx="2501256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6740" y="93048"/>
            <a:ext cx="7970520" cy="6671904"/>
            <a:chOff x="1" y="-3024000"/>
            <a:chExt cx="7970520" cy="66719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5894" b="-5894"/>
            <a:stretch/>
          </p:blipFill>
          <p:spPr>
            <a:xfrm>
              <a:off x="1" y="-3024000"/>
              <a:ext cx="7970520" cy="58521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1240" b="-1240"/>
            <a:stretch/>
          </p:blipFill>
          <p:spPr>
            <a:xfrm>
              <a:off x="4463" y="729444"/>
              <a:ext cx="7962900" cy="2918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6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professor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83"/>
          <a:stretch/>
        </p:blipFill>
        <p:spPr>
          <a:xfrm>
            <a:off x="0" y="396899"/>
            <a:ext cx="9144000" cy="60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894A-E8CE-314F-8EC3-706B0262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B8A6-AE5A-C84E-BAA4-E49D4B0B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7807-C969-7B4E-BF90-0EBB04DED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F2BC-5EE3-974A-93C2-5E2189FD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13BB7A-5EB3-804A-AD27-0F681BCD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7C133-6776-CA47-8148-FB96900C85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atom.io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D0EF4-23BE-2940-821E-FF320549A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DC9BC-CA0E-754D-BDF5-EACA4F13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99"/>
            <a:ext cx="457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52B22-7275-504E-82AB-9DE1F48BA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r="2933" b="6214"/>
          <a:stretch/>
        </p:blipFill>
        <p:spPr>
          <a:xfrm>
            <a:off x="4572000" y="3441699"/>
            <a:ext cx="4572000" cy="341630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E641039-5C23-C74B-8679-612835B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Notebooks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489F5A-A3F1-134C-BF26-F424BFF7D1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4140200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  <a:latin typeface="Myriad Pro Light Condensed" panose="020B0406030403020204" pitchFamily="34" charset="0"/>
              </a:rPr>
              <a:t>anaconda.com</a:t>
            </a:r>
            <a:r>
              <a:rPr lang="en-US" sz="4000" dirty="0">
                <a:solidFill>
                  <a:schemeClr val="bg1"/>
                </a:solidFill>
                <a:latin typeface="Myriad Pro Light Condensed" panose="020B0406030403020204" pitchFamily="34" charset="0"/>
              </a:rPr>
              <a:t>/distribution/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146EB8-3472-934A-9B24-C33C587A4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gerais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3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 no GitHub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No repositório da disciplina no GitHub (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CattoAJ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/MC504-2018s2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você encontrará</a:t>
            </a:r>
          </a:p>
          <a:p>
            <a:pPr lvl="1"/>
            <a:r>
              <a:rPr lang="pt-BR" dirty="0"/>
              <a:t>Todo o material usado em aula</a:t>
            </a:r>
          </a:p>
          <a:p>
            <a:pPr lvl="1"/>
            <a:r>
              <a:rPr lang="pt-BR" dirty="0"/>
              <a:t>Listas de exercícios e material de apoio</a:t>
            </a:r>
          </a:p>
          <a:p>
            <a:pPr lvl="1"/>
            <a:r>
              <a:rPr lang="pt-BR" dirty="0"/>
              <a:t>Cópias dos principais artigos de domínio público citados em classe</a:t>
            </a:r>
          </a:p>
          <a:p>
            <a:pPr lvl="1"/>
            <a:r>
              <a:rPr lang="pt-BR" dirty="0"/>
              <a:t>Os resultados das avaliações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Correio Eletrônico</a:t>
            </a:r>
            <a:endParaRPr lang="en-US" dirty="0"/>
          </a:p>
        </p:txBody>
      </p:sp>
      <p:sp>
        <p:nvSpPr>
          <p:cNvPr id="248839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2800" dirty="0"/>
              <a:t>Para assuntos relacionados com a disciplina sempre use</a:t>
            </a:r>
            <a:br>
              <a:rPr lang="pt-BR" sz="2800" dirty="0"/>
            </a:br>
            <a:r>
              <a:rPr lang="pt-BR" sz="2800" dirty="0" err="1">
                <a:latin typeface="M+ 1m regular" panose="020B0509020203020207" pitchFamily="49" charset="-128"/>
                <a:ea typeface="M+ 1m regular" panose="020B0509020203020207" pitchFamily="49" charset="-128"/>
              </a:rPr>
              <a:t>ajcatto@g.unicamp.br</a:t>
            </a:r>
            <a:endParaRPr lang="pt-BR" sz="2800" dirty="0">
              <a:latin typeface="M+ 1m regular" panose="020B0509020203020207" pitchFamily="49" charset="-128"/>
              <a:ea typeface="M+ 1m regular" panose="020B0509020203020207" pitchFamily="49" charset="-128"/>
            </a:endParaRPr>
          </a:p>
          <a:p>
            <a:pPr eaLnBrk="1" hangingPunct="1"/>
            <a:r>
              <a:rPr lang="pt-BR" sz="2800" dirty="0"/>
              <a:t>Ao usar e-mail lembre-se de</a:t>
            </a:r>
          </a:p>
          <a:p>
            <a:pPr lvl="1" eaLnBrk="1" hangingPunct="1"/>
            <a:r>
              <a:rPr lang="pt-BR" sz="2400" dirty="0"/>
              <a:t>Começar o campo Assunto com [MC504].</a:t>
            </a:r>
          </a:p>
          <a:p>
            <a:pPr lvl="1" eaLnBrk="1" hangingPunct="1"/>
            <a:r>
              <a:rPr lang="pt-BR" sz="2400" dirty="0"/>
              <a:t>Se estiver disponível, marcar </a:t>
            </a:r>
            <a:r>
              <a:rPr lang="pt-BR" sz="2400" i="1" dirty="0"/>
              <a:t>“Enviar cópia para e-mail externo”.</a:t>
            </a:r>
          </a:p>
          <a:p>
            <a:pPr lvl="1" eaLnBrk="1" hangingPunct="1"/>
            <a:r>
              <a:rPr lang="pt-BR" sz="2400" dirty="0"/>
              <a:t>Só usar e-mail para assuntos rápidos. </a:t>
            </a:r>
          </a:p>
          <a:p>
            <a:pPr lvl="1" eaLnBrk="1" hangingPunct="1"/>
            <a:r>
              <a:rPr lang="pt-BR" sz="2400" dirty="0"/>
              <a:t>Resolver dúvidas maiores em classe.</a:t>
            </a:r>
          </a:p>
          <a:p>
            <a:pPr lvl="1" eaLnBrk="1" hangingPunct="1"/>
            <a:r>
              <a:rPr lang="pt-BR" sz="2400" dirty="0"/>
              <a:t>Não esperar respostas imediatas. </a:t>
            </a:r>
          </a:p>
          <a:p>
            <a:pPr lvl="1" eaLnBrk="1" hangingPunct="1"/>
            <a:r>
              <a:rPr lang="pt-BR" sz="2400" dirty="0"/>
              <a:t>Não tentar resolver questões de última hora.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Coisas para não fazer</a:t>
            </a:r>
            <a:endParaRPr lang="en-US" dirty="0"/>
          </a:p>
        </p:txBody>
      </p:sp>
      <p:sp>
        <p:nvSpPr>
          <p:cNvPr id="240647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sz="2400" dirty="0"/>
              <a:t>Copiar, no todo ou em parte, a solução de um colega, mesmo com seu conhecimento ou autorização.</a:t>
            </a:r>
          </a:p>
          <a:p>
            <a:pPr eaLnBrk="1" hangingPunct="1">
              <a:spcBef>
                <a:spcPct val="50000"/>
              </a:spcBef>
            </a:pPr>
            <a:r>
              <a:rPr lang="pt-BR" sz="2400" dirty="0"/>
              <a:t>Copiar, no todo ou em parte, uma solução mesmo que disponível publicamente.</a:t>
            </a:r>
          </a:p>
          <a:p>
            <a:pPr eaLnBrk="1" hangingPunct="1">
              <a:spcBef>
                <a:spcPct val="50000"/>
              </a:spcBef>
            </a:pPr>
            <a:r>
              <a:rPr lang="pt-BR" sz="2400" dirty="0"/>
              <a:t>Fornecer, no todo ou em parte, uma solução para que outro colega apresente como sua.</a:t>
            </a:r>
          </a:p>
          <a:p>
            <a:pPr eaLnBrk="1" hangingPunct="1">
              <a:spcBef>
                <a:spcPct val="50000"/>
              </a:spcBef>
            </a:pPr>
            <a:r>
              <a:rPr lang="pt-BR" sz="2400" dirty="0"/>
              <a:t>Maquiar uma solução para que ela pareça funcionar.</a:t>
            </a:r>
          </a:p>
          <a:p>
            <a:pPr eaLnBrk="1" hangingPunct="1">
              <a:spcBef>
                <a:spcPct val="50000"/>
              </a:spcBef>
            </a:pPr>
            <a:r>
              <a:rPr lang="pt-BR" sz="2400" dirty="0"/>
              <a:t>Utilizar recursos vedados pelo enunciado.</a:t>
            </a:r>
          </a:p>
          <a:p>
            <a:pPr eaLnBrk="1" hangingPunct="1">
              <a:spcBef>
                <a:spcPct val="50000"/>
              </a:spcBef>
            </a:pPr>
            <a:r>
              <a:rPr lang="pt-BR" sz="2400" dirty="0"/>
              <a:t>Utilizar qualquer outro recurso com o objetivo de camuflar os defeitos de uma solução incorreta.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Coisas para não esquecer</a:t>
            </a:r>
            <a:endParaRPr lang="en-US" dirty="0"/>
          </a:p>
        </p:txBody>
      </p:sp>
      <p:sp>
        <p:nvSpPr>
          <p:cNvPr id="249869" name="Rectangle 1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Seja caprichoso</a:t>
            </a:r>
          </a:p>
          <a:p>
            <a:pPr lvl="1" eaLnBrk="1" hangingPunct="1"/>
            <a:r>
              <a:rPr lang="pt-BR" dirty="0"/>
              <a:t>Questões ilegíveis poderão não ser corrigidas.</a:t>
            </a:r>
          </a:p>
          <a:p>
            <a:pPr eaLnBrk="1" hangingPunct="1"/>
            <a:r>
              <a:rPr lang="pt-BR" dirty="0"/>
              <a:t>Seja previdente</a:t>
            </a:r>
          </a:p>
          <a:p>
            <a:pPr lvl="1" eaLnBrk="1" hangingPunct="1"/>
            <a:r>
              <a:rPr lang="pt-BR" dirty="0"/>
              <a:t>Não deixe a matéria se acumular.</a:t>
            </a:r>
            <a:endParaRPr lang="en-US" dirty="0"/>
          </a:p>
          <a:p>
            <a:pPr eaLnBrk="1" hangingPunct="1"/>
            <a:r>
              <a:rPr lang="pt-BR" dirty="0"/>
              <a:t>Seja honesto</a:t>
            </a:r>
          </a:p>
          <a:p>
            <a:pPr lvl="1" eaLnBrk="1" hangingPunct="1"/>
            <a:r>
              <a:rPr lang="pt-BR" dirty="0"/>
              <a:t>Toda tentativa de fraude identificada acarreta nota zero para todos os envolvidos. </a:t>
            </a:r>
          </a:p>
          <a:p>
            <a:pPr lvl="1" eaLnBrk="1" hangingPunct="1"/>
            <a:r>
              <a:rPr lang="pt-BR" dirty="0"/>
              <a:t>O fraudador só engana mesmo a si próprio.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Observações Gerais</a:t>
            </a:r>
            <a:endParaRPr lang="en-US" dirty="0"/>
          </a:p>
        </p:txBody>
      </p:sp>
      <p:sp>
        <p:nvSpPr>
          <p:cNvPr id="34099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As aulas serão apoiadas por bibliografia atualizada e complementadas por trabalhos práticos não-obrigatórios.</a:t>
            </a:r>
          </a:p>
          <a:p>
            <a:r>
              <a:rPr lang="pt-BR" dirty="0"/>
              <a:t>Para cada hora de aula da disciplina, reserve pelo menos duas a três horas de estudo adicionais, desde o início do semestre.</a:t>
            </a:r>
          </a:p>
          <a:p>
            <a:r>
              <a:rPr lang="pt-BR" dirty="0"/>
              <a:t>Seu desempenho será melhor se você participar ativamente das aulas. </a:t>
            </a:r>
          </a:p>
          <a:p>
            <a:pPr lvl="1" eaLnBrk="1" hangingPunct="1"/>
            <a:r>
              <a:rPr lang="pt-BR" dirty="0"/>
              <a:t>Isto permite que você identifique suas dificuldades e </a:t>
            </a:r>
            <a:br>
              <a:rPr lang="pt-BR" dirty="0"/>
            </a:br>
            <a:r>
              <a:rPr lang="pt-BR" dirty="0"/>
              <a:t>as elimine antes que se tornem problemas de fato.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>
                <a:latin typeface="+mn-lt"/>
              </a:rPr>
              <a:t>arthur.catto@ic.unicamp.br</a:t>
            </a:r>
            <a:endParaRPr lang="en-US" dirty="0">
              <a:latin typeface="+mn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42905719"/>
              </p:ext>
            </p:extLst>
          </p:nvPr>
        </p:nvGraphicFramePr>
        <p:xfrm>
          <a:off x="431800" y="1594134"/>
          <a:ext cx="8280400" cy="377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70019">
                <a:tc gridSpan="3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66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EESC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Mch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18000" marR="1944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25">
                <a:tc gridSpan="3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70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81</a:t>
                      </a: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3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71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UFSCar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Unicamp</a:t>
                      </a:r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79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86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827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85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00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CTI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Eldorado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157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99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1800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24289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53067" y="2844799"/>
            <a:ext cx="2664177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17244" y="2840609"/>
            <a:ext cx="4794956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66766" y="4123075"/>
            <a:ext cx="2503833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70599" y="4114695"/>
            <a:ext cx="2641601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872" y="6108870"/>
            <a:ext cx="716863" cy="369332"/>
          </a:xfrm>
          <a:prstGeom prst="rect">
            <a:avLst/>
          </a:prstGeom>
          <a:solidFill>
            <a:srgbClr val="61B64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aluno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916" y="6108870"/>
            <a:ext cx="1071127" cy="369332"/>
          </a:xfrm>
          <a:prstGeom prst="rect">
            <a:avLst/>
          </a:prstGeom>
          <a:solidFill>
            <a:srgbClr val="E6791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professor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7225" y="6108870"/>
            <a:ext cx="1067921" cy="369332"/>
          </a:xfrm>
          <a:prstGeom prst="rect">
            <a:avLst/>
          </a:prstGeom>
          <a:solidFill>
            <a:srgbClr val="499EEC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executivo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2034"/>
            <a:ext cx="8343900" cy="3937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6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4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7"/>
          <a:stretch/>
        </p:blipFill>
        <p:spPr bwMode="auto">
          <a:xfrm>
            <a:off x="0" y="996816"/>
            <a:ext cx="9144000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6" r="47889"/>
          <a:stretch/>
        </p:blipFill>
        <p:spPr bwMode="auto">
          <a:xfrm>
            <a:off x="0" y="996816"/>
            <a:ext cx="4670778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20976" y="-92075"/>
            <a:ext cx="892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424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2241" y="0"/>
            <a:ext cx="1842447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95"/>
          <a:stretch/>
        </p:blipFill>
        <p:spPr>
          <a:xfrm>
            <a:off x="-1" y="0"/>
            <a:ext cx="18424477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97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Estudar o que são sistemas operacionais, o que eles fazem e como são projetados e construídos.</a:t>
            </a:r>
          </a:p>
          <a:p>
            <a:r>
              <a:rPr lang="pt-BR" sz="2400" dirty="0"/>
              <a:t>Estudar como se estruturam atividades e como elas são implementadas em sistemas com um ou mais processadores.</a:t>
            </a:r>
          </a:p>
          <a:p>
            <a:r>
              <a:rPr lang="pt-BR" dirty="0"/>
              <a:t>Estudar aspectos de concorrência e cooperação entre atividades.</a:t>
            </a:r>
            <a:endParaRPr lang="pt-BR" sz="2400" dirty="0"/>
          </a:p>
          <a:p>
            <a:r>
              <a:rPr lang="pt-BR" sz="2400" dirty="0"/>
              <a:t>Estudar o gerenciamento da memória principal durante a execução de uma atividade. </a:t>
            </a:r>
          </a:p>
          <a:p>
            <a:r>
              <a:rPr lang="pt-BR" sz="2400" dirty="0"/>
              <a:t>Estudar como são organizados e manipulados o sistema de arquivos, a memória de massa e os dispositivos de E/S.</a:t>
            </a:r>
          </a:p>
          <a:p>
            <a:r>
              <a:rPr lang="pt-BR" sz="2400" dirty="0"/>
              <a:t>Estudar mecanismos adequados para a proteção e a segurança de sistemas computacionais.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C6CC-9C8E-8940-920B-E7075F9B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da </a:t>
            </a:r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2774-79F4-3242-BA5C-4CCD29A194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Serão</a:t>
            </a:r>
            <a:r>
              <a:rPr lang="en-US" sz="2600" dirty="0"/>
              <a:t> </a:t>
            </a:r>
            <a:r>
              <a:rPr lang="en-US" sz="2600" dirty="0" err="1"/>
              <a:t>estudados</a:t>
            </a:r>
            <a:r>
              <a:rPr lang="en-US" sz="2600" dirty="0"/>
              <a:t> </a:t>
            </a:r>
            <a:r>
              <a:rPr lang="en-US" sz="2600" dirty="0" err="1"/>
              <a:t>quatro</a:t>
            </a:r>
            <a:r>
              <a:rPr lang="en-US" sz="2600" dirty="0"/>
              <a:t> </a:t>
            </a:r>
            <a:r>
              <a:rPr lang="en-US" sz="2600" dirty="0" err="1"/>
              <a:t>grandes</a:t>
            </a:r>
            <a:r>
              <a:rPr lang="en-US" sz="2600" dirty="0"/>
              <a:t> </a:t>
            </a:r>
            <a:r>
              <a:rPr lang="en-US" sz="2600" dirty="0" err="1"/>
              <a:t>temas</a:t>
            </a:r>
            <a:r>
              <a:rPr lang="en-US" sz="2600" dirty="0"/>
              <a:t>: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CPU (15%)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escalonamento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 CPU.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</a:t>
            </a:r>
            <a:r>
              <a:rPr lang="en-US" sz="2600" dirty="0" err="1"/>
              <a:t>Memória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Espaços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endereçamento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memória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segmentação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paginação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Concorrência</a:t>
            </a:r>
            <a:r>
              <a:rPr lang="en-US" sz="2600" dirty="0"/>
              <a:t> (35%)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Threads, locks,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variáveis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semáforos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concorrência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Persistência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entrada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saída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arquivos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organização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integridade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dados.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F691-3E5E-A945-8004-208648DC5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Avaliação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743" name="Rectangle 7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pt-BR" dirty="0"/>
                  <a:t>Serão realizadas 2 provas teóricas.</a:t>
                </a:r>
              </a:p>
              <a:p>
                <a:r>
                  <a:rPr lang="pt-BR" dirty="0"/>
                  <a:t>Em cada prova, ao menos algumas questões poderão ser de resposta múltipla.</a:t>
                </a:r>
                <a:endParaRPr lang="pt-BR" baseline="-25000" dirty="0"/>
              </a:p>
              <a:p>
                <a:pPr eaLnBrk="1" hangingPunct="1"/>
                <a:r>
                  <a:rPr lang="pt-BR" dirty="0"/>
                  <a:t>As provas terão notas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entre 0,0 e 10,0.</a:t>
                </a:r>
              </a:p>
              <a:p>
                <a:pPr eaLnBrk="1" hangingPunct="1"/>
                <a:r>
                  <a:rPr lang="pt-BR" dirty="0"/>
                  <a:t>Nenhuma nota será substituída.</a:t>
                </a:r>
              </a:p>
              <a:p>
                <a:r>
                  <a:rPr lang="pt-BR" dirty="0"/>
                  <a:t>As notas serão arredondadas para cima na primeira casa decimal.</a:t>
                </a:r>
              </a:p>
            </p:txBody>
          </p:sp>
        </mc:Choice>
        <mc:Fallback xmlns="">
          <p:sp>
            <p:nvSpPr>
              <p:cNvPr id="244743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135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4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 err="1"/>
              <a:t>Correção</a:t>
            </a:r>
            <a:r>
              <a:rPr lang="en-US" spc="-150" dirty="0"/>
              <a:t> de </a:t>
            </a:r>
            <a:r>
              <a:rPr lang="en-US" spc="-150" dirty="0" err="1"/>
              <a:t>questões</a:t>
            </a:r>
            <a:r>
              <a:rPr lang="en-US" spc="-150" dirty="0"/>
              <a:t> de </a:t>
            </a:r>
            <a:r>
              <a:rPr lang="en-US" spc="-150" dirty="0" err="1"/>
              <a:t>resposta</a:t>
            </a:r>
            <a:r>
              <a:rPr lang="en-US" spc="-150" dirty="0"/>
              <a:t> </a:t>
            </a:r>
            <a:r>
              <a:rPr lang="en-US" spc="-150" dirty="0" err="1"/>
              <a:t>múltipla</a:t>
            </a:r>
            <a:r>
              <a:rPr lang="en-US" spc="-150" dirty="0"/>
              <a:t> </a:t>
            </a:r>
            <a:endParaRPr lang="pt-BR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Suponha </a:t>
                </a:r>
                <a:r>
                  <a:rPr lang="en-US" dirty="0" err="1"/>
                  <a:t>que</a:t>
                </a:r>
                <a:r>
                  <a:rPr lang="en-US" dirty="0"/>
                  <a:t> a </a:t>
                </a:r>
                <a:r>
                  <a:rPr lang="en-US" dirty="0" err="1"/>
                  <a:t>questão</a:t>
                </a:r>
                <a:r>
                  <a:rPr lang="en-US" dirty="0"/>
                  <a:t> </a:t>
                </a:r>
                <a:r>
                  <a:rPr lang="en-US" dirty="0" err="1"/>
                  <a:t>tenha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 corretas.</a:t>
                </a:r>
              </a:p>
              <a:p>
                <a:r>
                  <a:rPr lang="pt-BR" dirty="0"/>
                  <a:t>Se você marcar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e, dentre elas,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estiverem corretas, 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en-US" dirty="0"/>
                  <a:t>Se </a:t>
                </a:r>
                <a:r>
                  <a:rPr lang="en-US" dirty="0" err="1"/>
                  <a:t>você</a:t>
                </a:r>
                <a:r>
                  <a:rPr lang="en-US" dirty="0"/>
                  <a:t> </a:t>
                </a:r>
                <a:r>
                  <a:rPr lang="en-US" dirty="0" err="1"/>
                  <a:t>marcar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será adotada como resposta a pior combinação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alternativas. </a:t>
                </a:r>
              </a:p>
              <a:p>
                <a:pPr lvl="1"/>
                <a:r>
                  <a:rPr lang="pt-BR" dirty="0"/>
                  <a:t>Sua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, onde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é o número de alternativas corretas na combinação adotada.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0"/>
                <a:stretch>
                  <a:fillRect l="-2651" t="-1693" r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6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  <p:tag name="ACTIVE_PRESENTATION" val="&lt;active_presentation version=&quot;1&quot; export_wizard_enabled=&quot;false&quot;&gt;&lt;sounds&gt;&lt;click type=&quot;0&quot; filename=&quot;&quot;/&gt;&lt;rollover type=&quot;0&quot; filename=&quot;&quot;/&gt;&lt;/sounds&gt;&lt;hierarchy levels=&quot;3&quot; apt_name=&quot;top_intense_squared_m0_h20_shadow_themefont10_st&quot;&gt;&lt;class id=&quot;{78D24190-715E-4580-A577-F3A6C6C725F7}&quot; text=&quot;Apresentação&quot; slides=&quot;&quot;/&gt;&lt;class id=&quot;{FBA8453C-7C18-4B19-8B99-35608C9ECFF2}&quot; text=&quot;Estrutura&quot; slides=&quot;&quot;&gt;&lt;class id=&quot;{801B1C6E-328C-4A72-8B90-2636B43F9FA1}&quot; text=&quot;Objetivos&quot; slides=&quot;346&quot;/&gt;&lt;class id=&quot;{837C1431-3A8E-4AF5-A8E2-951D93CD6D47}&quot; text=&quot;Metas&quot; slides=&quot;360&quot;/&gt;&lt;class id=&quot;{8FF0015C-2284-4388-B890-AFDEACA369C1}&quot; text=&quot;Estrutura&quot; slides=&quot;361&quot;/&gt;&lt;class id=&quot;{FE77A0D2-0ECE-494D-93CC-9982BC0B138D}&quot; text=&quot;Partes&quot; slides=&quot;389&quot;/&gt;&lt;class id=&quot;{8807D1EA-C9C0-4BE2-9F9F-3C02674D4CF7}&quot; text=&quot;Módulos&quot; slides=&quot;392&quot;/&gt;&lt;/class&gt;&lt;class id=&quot;{2B54AAEA-D00C-44CD-A3CA-D6DA73369001}&quot; text=&quot;Teoria&quot; slides=&quot;&quot;&gt;&lt;class id=&quot;{EC778533-4F00-42E6-A09F-F6B92031B939}&quot; text=&quot;Background&quot; slides=&quot;&quot;&gt;&lt;class id=&quot;{1FFA8E52-DEBE-45CC-B35B-9EDAFAA00489}&quot; text=&quot;Computer System Overview&quot; slides=&quot;295&quot;/&gt;&lt;class id=&quot;{A087D0A8-FD4C-4658-8E10-0472FF63AE5B}&quot; text=&quot;Operating System Overview&quot; slides=&quot;394&quot;/&gt;&lt;/class&gt;&lt;class id=&quot;{CDC52A14-70B9-4EB5-AC82-1AB805CD68E5}&quot; text=&quot;Processes&quot; slides=&quot;&quot;&gt;&lt;class id=&quot;{03189C01-CDC6-42FE-A4C7-9ED78D625CA6}&quot; text=&quot;Process Description and Control&quot; slides=&quot;289&quot;/&gt;&lt;class id=&quot;{2C8FDA4C-5103-4F27-B293-46692B5FC550}&quot; text=&quot;Threads&quot; slides=&quot;399&quot;/&gt;&lt;/class&gt;&lt;class id=&quot;{8890F28E-3326-4E41-97E4-5E8DB3D387FD}&quot; text=&quot;Concurrency&quot; slides=&quot;&quot;&gt;&lt;class id=&quot;{2A823449-0275-4A36-BA83-13C571C64154}&quot; text=&quot;Mutual Exclusion and Synchronization&quot; slides=&quot;355&quot;/&gt;&lt;class id=&quot;{D0A30F13-91BB-49AB-B16F-938BB4E3ACC8}&quot; text=&quot;Deadlock and Starvation&quot; slides=&quot;357&quot;/&gt;&lt;/class&gt;&lt;class id=&quot;{7E4D9181-D0E5-462F-A73E-7CC9CA4EE933}&quot; text=&quot;Memory&quot; slides=&quot;&quot;&gt;&lt;class id=&quot;{520696BD-EEE0-496C-B562-55D51ED283C7}&quot; text=&quot;Main Memory&quot; slides=&quot;296&quot;/&gt;&lt;class id=&quot;{9A5FDA48-EBC1-4805-97FA-14DD1C70D664}&quot; text=&quot;Virtual Memory&quot; slides=&quot;&quot;/&gt;&lt;/class&gt;&lt;class id=&quot;{10FF203C-D309-48C8-B5C0-289800A4A16D}&quot; text=&quot;Scheduling&quot; slides=&quot;&quot;&gt;&lt;class id=&quot;{FCAECC9E-5E03-44F8-9BEF-27FA98C296BE}&quot; text=&quot;Uniprocessor Scheduling&quot; slides=&quot;380&quot;/&gt;&lt;class id=&quot;{AA56E04E-F397-4DE7-91BD-89C4F081A9C8}&quot; text=&quot;Multiprocessor and Real-Time Scheduling&quot; slides=&quot;401&quot;/&gt;&lt;/class&gt;&lt;class id=&quot;{8B89120F-9B8E-420E-A3D0-8E389065DB3F}&quot; text=&quot;I/O and Files&quot; slides=&quot;&quot;&gt;&lt;class id=&quot;{EE26F824-F811-4F7A-AF74-928DF43D7551}&quot; text=&quot;I/O Management and Disk Scheduling&quot; slides=&quot;363&quot;/&gt;&lt;class id=&quot;{D8C637AC-3D52-41BB-A379-C04FB0B14BD5}&quot; text=&quot;File Management&quot; slides=&quot;402&quot;/&gt;&lt;/class&gt;&lt;class id=&quot;{B46DF732-D75E-4227-895D-AD28101C4D5B}&quot; text=&quot;Security&quot; slides=&quot;&quot;&gt;&lt;class id=&quot;{D2F855B7-5AE7-4304-BD49-5D5AC7F45C95}&quot; text=&quot;Security Threats&quot; slides=&quot;298&quot;/&gt;&lt;class id=&quot;{E81A5499-0959-4614-B4EB-37FFECC9E2D9}&quot; text=&quot;Security Techniques&quot; slides=&quot;403&quot;/&gt;&lt;/class&gt;&lt;/class&gt;&lt;class id=&quot;{10C0CEA4-CB83-4160-A9A5-4DD1BE6A0DFE}&quot; text=&quot;Prática&quot; slides=&quot;&quot;&gt;&lt;class id=&quot;{6F1FA8E0-100F-4BF6-B4E8-451FBF25F216}&quot; text=&quot;Livro-texto&quot; slides=&quot;322&quot;/&gt;&lt;class id=&quot;{5DCB1D2B-A4BD-4A55-869A-18B6D04A43C8}&quot; text=&quot;Projetos&quot; slides=&quot;382&quot;/&gt;&lt;class id=&quot;{98D6478C-26D5-4B99-BE40-9131F56ECD15}&quot; text=&quot;Organização&quot; slides=&quot;327&quot;/&gt;&lt;class id=&quot;{E19F50F0-FD21-40A4-BA28-A5041D288E89}&quot; text=&quot;Desenvolvimento&quot; slides=&quot;304&quot;/&gt;&lt;class id=&quot;{ED8FBE58-5745-4B64-BCBB-65B793723C94}&quot; text=&quot;Comportamento&quot; slides=&quot;323&quot;/&gt;&lt;class id=&quot;{2A83E3C7-832F-45F5-883D-86D7B50D4627}&quot; text=&quot;Entrega&quot; slides=&quot;308&quot;/&gt;&lt;/class&gt;&lt;class id=&quot;{3EB69B54-8334-4743-827A-C5366CFD4D51}&quot; text=&quot;Avaliação&quot; slides=&quot;&quot;&gt;&lt;class id=&quot;{D8395E75-04D7-4A94-B499-6344D852E8DF}&quot; text=&quot;Teoria&quot; slides=&quot;&quot;&gt;&lt;class id=&quot;{75AFC515-37EF-4A99-AC8A-42A21B79B9A7}&quot; text=&quot;Agenda&quot; slides=&quot;299&quot;/&gt;&lt;class id=&quot;{8391738D-E8AF-49E8-9437-BC45F5579211}&quot; text=&quot;Cálculo da Nota&quot; slides=&quot;309&quot;/&gt;&lt;class id=&quot;{B79F5726-DC2A-47F0-A9C4-2258254B141B}&quot; text=&quot;Questões de Resposta Múltipla&quot; slides=&quot;428&quot;/&gt;&lt;/class&gt;&lt;class id=&quot;{CB78F041-5C30-4909-89D4-C69B7BA72D7F}&quot; text=&quot;Prática&quot; slides=&quot;301&quot;/&gt;&lt;class id=&quot;{72E54BB7-6759-4D2F-A2B5-82438C6747BE}&quot; text=&quot;Cálculo da Média&quot; slides=&quot;311&quot;/&gt;&lt;/class&gt;&lt;class id=&quot;{EBC276B3-064C-44F8-9DB0-7A257D6A1BD3}&quot; text=&quot;Bibliografia&quot; slides=&quot;376&quot;/&gt;&lt;class id=&quot;{A71C71CA-6EFF-46A4-A0B5-8DB7167C0FAD}&quot; text=&quot;Observações&quot; slides=&quot;377&quot;/&gt;&lt;menubar background_color_type=&quot;2&quot; background_scheme_color=&quot;0&quot; background_theme_color=&quot;1&quot; background_color=&quot;0&quot; enable_shadow=&quot;true&quot; enable_reflection=&quot;true&quot; enable_glow=&quot;true&quot; enable_soft_edge=&quot;true&quot; shadow=&quot;false&quot; reflection=&quot;false&quot; glow=&quot;false&quot; soft_edge=&quot;false&quot; create_levels_top_to_bottom=&quot;false&quot; enable_showhide=&quot;true&quot; hide_on_start=&quot;false&quot;/&gt;&lt;level alignment=&quot;left&quot; background_color_type=&quot;2&quot; background_scheme_color=&quot;0&quot; background_theme_color=&quot;5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6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7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/&gt;&lt;/level&gt;&lt;/level&gt;&lt;/hierarchy&gt;&lt;popups enabled=&quot;false&quot; hide_on_start=&quot;false&quot;/&gt;&lt;clock enabled=&quot;false&quot; show_seconds=&quot;false&quot; format_12h=&quot;true&quot; horiz_position=&quot;0&quot; vert_position=&quot;10&quot;/&gt;&lt;navigator enabled=&quot;false&quot; font_name=&quot;Tahoma&quot; font_size=&quot;10&quot; font_bold=&quot;false&quot; font_italic=&quot;false&quot; font_color_type=&quot;1&quot; font_scheme_color=&quot;0&quot; font_theme_color=&quot;0&quot; font_color=&quot;0&quot; fill_color_type=&quot;1&quot; fill_scheme_color=&quot;0&quot; fill_theme_color=&quot;0&quot; fill_color=&quot;FFFFFF&quot; line_color_type=&quot;1&quot; line_scheme_color=&quot;0&quot; line_theme_color=&quot;0&quot; line_color=&quot;0&quot; horiz_position=&quot;5&quot; vert_position=&quot;10&quot;/&gt;&lt;directprint enabled=&quot;false&quot; position=&quot;bottom-right&quot; size=&quot;small&quot;/&gt;&lt;/active_presentation&gt;&#10;"/>
</p:tagLst>
</file>

<file path=ppt/theme/theme1.xml><?xml version="1.0" encoding="utf-8"?>
<a:theme xmlns:a="http://schemas.openxmlformats.org/drawingml/2006/main" name="MC504-2017s2-Version01">
  <a:themeElements>
    <a:clrScheme name="Keynot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9DEC"/>
      </a:accent1>
      <a:accent2>
        <a:srgbClr val="E67914"/>
      </a:accent2>
      <a:accent3>
        <a:srgbClr val="FFC000"/>
      </a:accent3>
      <a:accent4>
        <a:srgbClr val="61B545"/>
      </a:accent4>
      <a:accent5>
        <a:srgbClr val="EF2C11"/>
      </a:accent5>
      <a:accent6>
        <a:srgbClr val="8257AA"/>
      </a:accent6>
      <a:hlink>
        <a:srgbClr val="3D84CC"/>
      </a:hlink>
      <a:folHlink>
        <a:srgbClr val="CACACA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7s2-Version01" id="{E754C7D4-52D9-1343-9339-FDAA889236D8}" vid="{CFA1FF39-6FA1-5D46-8286-913A964E10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B22317-CA71-D343-BD5A-ABEDEF29C3C0}">
  <we:reference id="wa104380050" version="2.0.0.11" store="en-US" storeType="OMEX"/>
  <we:alternateReferences>
    <we:reference id="WA104380050" version="2.0.0.11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MC514-2010s2</Template>
  <TotalTime>37817</TotalTime>
  <Words>1321</Words>
  <Application>Microsoft Macintosh PowerPoint</Application>
  <PresentationFormat>On-screen Show (4:3)</PresentationFormat>
  <Paragraphs>234</Paragraphs>
  <Slides>32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7" baseType="lpstr">
      <vt:lpstr>M+ 1m light</vt:lpstr>
      <vt:lpstr>M+ 1m regular</vt:lpstr>
      <vt:lpstr>Arial</vt:lpstr>
      <vt:lpstr>Avenir Next Condensed</vt:lpstr>
      <vt:lpstr>Calibri</vt:lpstr>
      <vt:lpstr>Calibri Light</vt:lpstr>
      <vt:lpstr>Cambria</vt:lpstr>
      <vt:lpstr>Cambria Math</vt:lpstr>
      <vt:lpstr>CMU Typewriter Text Light</vt:lpstr>
      <vt:lpstr>Fira Code</vt:lpstr>
      <vt:lpstr>Fira Mono</vt:lpstr>
      <vt:lpstr>Fira Sans Condensed Book</vt:lpstr>
      <vt:lpstr>Fira Sans Condensed Light</vt:lpstr>
      <vt:lpstr>Latin Modern Mono Light Cond 10</vt:lpstr>
      <vt:lpstr>LM Mono Light Cond 10</vt:lpstr>
      <vt:lpstr>Myriad Pro Condensed</vt:lpstr>
      <vt:lpstr>Myriad Pro Light Condensed</vt:lpstr>
      <vt:lpstr>Myriad Pro Light SemiCondensed</vt:lpstr>
      <vt:lpstr>Myriad Pro SemiCondensed</vt:lpstr>
      <vt:lpstr>Roboto Condensed Light</vt:lpstr>
      <vt:lpstr>Times New Roman</vt:lpstr>
      <vt:lpstr>Verdana</vt:lpstr>
      <vt:lpstr>Wingdings</vt:lpstr>
      <vt:lpstr>Wingdings 3</vt:lpstr>
      <vt:lpstr>MC504-2017s2-Version01</vt:lpstr>
      <vt:lpstr>Apresentação da disciplina</vt:lpstr>
      <vt:lpstr>O professor</vt:lpstr>
      <vt:lpstr>arthur.catto@ic.unicamp.br</vt:lpstr>
      <vt:lpstr>A disciplina</vt:lpstr>
      <vt:lpstr>Objetivos</vt:lpstr>
      <vt:lpstr>Programa da Disciplina</vt:lpstr>
      <vt:lpstr>Avaliação</vt:lpstr>
      <vt:lpstr>Avaliação</vt:lpstr>
      <vt:lpstr>Correção de questões de resposta múltipla </vt:lpstr>
      <vt:lpstr>Exemplo de correção de questão de resposta múltipla</vt:lpstr>
      <vt:lpstr>Cálculo das notas</vt:lpstr>
      <vt:lpstr>Datas e Horários das Provas</vt:lpstr>
      <vt:lpstr>Exercícios</vt:lpstr>
      <vt:lpstr>Bibliografia</vt:lpstr>
      <vt:lpstr>Livro-texto</vt:lpstr>
      <vt:lpstr>Bibliografia recomendada</vt:lpstr>
      <vt:lpstr>Bibliografia recomendada</vt:lpstr>
      <vt:lpstr>Bibliografia recomendada</vt:lpstr>
      <vt:lpstr>PowerPoint Presentation</vt:lpstr>
      <vt:lpstr>PowerPoint Presentation</vt:lpstr>
      <vt:lpstr>Plataformas de desenvolvimento</vt:lpstr>
      <vt:lpstr>IDE</vt:lpstr>
      <vt:lpstr>Notebooks</vt:lpstr>
      <vt:lpstr>Observações gerais</vt:lpstr>
      <vt:lpstr>Repositório no GitHub</vt:lpstr>
      <vt:lpstr>Correio Eletrônico</vt:lpstr>
      <vt:lpstr>Coisas para não fazer</vt:lpstr>
      <vt:lpstr>Coisas para não esquecer</vt:lpstr>
      <vt:lpstr>Observações Gerais</vt:lpstr>
      <vt:lpstr>PowerPoint Presentation</vt:lpstr>
      <vt:lpstr>PowerPoint Presentation</vt:lpstr>
      <vt:lpstr>PowerPoint Presentation</vt:lpstr>
    </vt:vector>
  </TitlesOfParts>
  <Company>IC / Unicamp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</dc:title>
  <dc:creator>Arthur J. Catto</dc:creator>
  <cp:lastModifiedBy>Arthur Catto</cp:lastModifiedBy>
  <cp:revision>493</cp:revision>
  <cp:lastPrinted>2009-08-30T10:08:53Z</cp:lastPrinted>
  <dcterms:created xsi:type="dcterms:W3CDTF">2003-07-29T22:54:09Z</dcterms:created>
  <dcterms:modified xsi:type="dcterms:W3CDTF">2018-08-01T16:04:55Z</dcterms:modified>
</cp:coreProperties>
</file>